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4" r:id="rId7"/>
    <p:sldId id="260" r:id="rId8"/>
    <p:sldId id="261" r:id="rId9"/>
    <p:sldId id="262" r:id="rId10"/>
    <p:sldId id="266"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37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6957E8-5A80-439C-80B5-9D54070DDFC2}"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78800-D6D6-455D-9AE9-E896F8C4F702}" type="slidenum">
              <a:rPr lang="en-US" smtClean="0"/>
              <a:t>‹#›</a:t>
            </a:fld>
            <a:endParaRPr lang="en-US"/>
          </a:p>
        </p:txBody>
      </p:sp>
    </p:spTree>
    <p:extLst>
      <p:ext uri="{BB962C8B-B14F-4D97-AF65-F5344CB8AC3E}">
        <p14:creationId xmlns:p14="http://schemas.microsoft.com/office/powerpoint/2010/main" val="365109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957E8-5A80-439C-80B5-9D54070DDFC2}"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78800-D6D6-455D-9AE9-E896F8C4F702}" type="slidenum">
              <a:rPr lang="en-US" smtClean="0"/>
              <a:t>‹#›</a:t>
            </a:fld>
            <a:endParaRPr lang="en-US"/>
          </a:p>
        </p:txBody>
      </p:sp>
    </p:spTree>
    <p:extLst>
      <p:ext uri="{BB962C8B-B14F-4D97-AF65-F5344CB8AC3E}">
        <p14:creationId xmlns:p14="http://schemas.microsoft.com/office/powerpoint/2010/main" val="737829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957E8-5A80-439C-80B5-9D54070DDFC2}"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78800-D6D6-455D-9AE9-E896F8C4F702}" type="slidenum">
              <a:rPr lang="en-US" smtClean="0"/>
              <a:t>‹#›</a:t>
            </a:fld>
            <a:endParaRPr lang="en-US"/>
          </a:p>
        </p:txBody>
      </p:sp>
    </p:spTree>
    <p:extLst>
      <p:ext uri="{BB962C8B-B14F-4D97-AF65-F5344CB8AC3E}">
        <p14:creationId xmlns:p14="http://schemas.microsoft.com/office/powerpoint/2010/main" val="3028516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957E8-5A80-439C-80B5-9D54070DDFC2}"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78800-D6D6-455D-9AE9-E896F8C4F702}" type="slidenum">
              <a:rPr lang="en-US" smtClean="0"/>
              <a:t>‹#›</a:t>
            </a:fld>
            <a:endParaRPr lang="en-US"/>
          </a:p>
        </p:txBody>
      </p:sp>
    </p:spTree>
    <p:extLst>
      <p:ext uri="{BB962C8B-B14F-4D97-AF65-F5344CB8AC3E}">
        <p14:creationId xmlns:p14="http://schemas.microsoft.com/office/powerpoint/2010/main" val="15181470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6957E8-5A80-439C-80B5-9D54070DDFC2}"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78800-D6D6-455D-9AE9-E896F8C4F702}" type="slidenum">
              <a:rPr lang="en-US" smtClean="0"/>
              <a:t>‹#›</a:t>
            </a:fld>
            <a:endParaRPr lang="en-US"/>
          </a:p>
        </p:txBody>
      </p:sp>
    </p:spTree>
    <p:extLst>
      <p:ext uri="{BB962C8B-B14F-4D97-AF65-F5344CB8AC3E}">
        <p14:creationId xmlns:p14="http://schemas.microsoft.com/office/powerpoint/2010/main" val="3566147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6957E8-5A80-439C-80B5-9D54070DDFC2}"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978800-D6D6-455D-9AE9-E896F8C4F702}" type="slidenum">
              <a:rPr lang="en-US" smtClean="0"/>
              <a:t>‹#›</a:t>
            </a:fld>
            <a:endParaRPr lang="en-US"/>
          </a:p>
        </p:txBody>
      </p:sp>
    </p:spTree>
    <p:extLst>
      <p:ext uri="{BB962C8B-B14F-4D97-AF65-F5344CB8AC3E}">
        <p14:creationId xmlns:p14="http://schemas.microsoft.com/office/powerpoint/2010/main" val="70698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6957E8-5A80-439C-80B5-9D54070DDFC2}" type="datetimeFigureOut">
              <a:rPr lang="en-US" smtClean="0"/>
              <a:t>5/5/2014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978800-D6D6-455D-9AE9-E896F8C4F702}" type="slidenum">
              <a:rPr lang="en-US" smtClean="0"/>
              <a:t>‹#›</a:t>
            </a:fld>
            <a:endParaRPr lang="en-US"/>
          </a:p>
        </p:txBody>
      </p:sp>
    </p:spTree>
    <p:extLst>
      <p:ext uri="{BB962C8B-B14F-4D97-AF65-F5344CB8AC3E}">
        <p14:creationId xmlns:p14="http://schemas.microsoft.com/office/powerpoint/2010/main" val="1928638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6957E8-5A80-439C-80B5-9D54070DDFC2}" type="datetimeFigureOut">
              <a:rPr lang="en-US" smtClean="0"/>
              <a:t>5/5/2014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978800-D6D6-455D-9AE9-E896F8C4F702}" type="slidenum">
              <a:rPr lang="en-US" smtClean="0"/>
              <a:t>‹#›</a:t>
            </a:fld>
            <a:endParaRPr lang="en-US"/>
          </a:p>
        </p:txBody>
      </p:sp>
    </p:spTree>
    <p:extLst>
      <p:ext uri="{BB962C8B-B14F-4D97-AF65-F5344CB8AC3E}">
        <p14:creationId xmlns:p14="http://schemas.microsoft.com/office/powerpoint/2010/main" val="5597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957E8-5A80-439C-80B5-9D54070DDFC2}" type="datetimeFigureOut">
              <a:rPr lang="en-US" smtClean="0"/>
              <a:t>5/5/2014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978800-D6D6-455D-9AE9-E896F8C4F702}" type="slidenum">
              <a:rPr lang="en-US" smtClean="0"/>
              <a:t>‹#›</a:t>
            </a:fld>
            <a:endParaRPr lang="en-US"/>
          </a:p>
        </p:txBody>
      </p:sp>
    </p:spTree>
    <p:extLst>
      <p:ext uri="{BB962C8B-B14F-4D97-AF65-F5344CB8AC3E}">
        <p14:creationId xmlns:p14="http://schemas.microsoft.com/office/powerpoint/2010/main" val="25500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6957E8-5A80-439C-80B5-9D54070DDFC2}"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978800-D6D6-455D-9AE9-E896F8C4F702}" type="slidenum">
              <a:rPr lang="en-US" smtClean="0"/>
              <a:t>‹#›</a:t>
            </a:fld>
            <a:endParaRPr lang="en-US"/>
          </a:p>
        </p:txBody>
      </p:sp>
    </p:spTree>
    <p:extLst>
      <p:ext uri="{BB962C8B-B14F-4D97-AF65-F5344CB8AC3E}">
        <p14:creationId xmlns:p14="http://schemas.microsoft.com/office/powerpoint/2010/main" val="240223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6957E8-5A80-439C-80B5-9D54070DDFC2}"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978800-D6D6-455D-9AE9-E896F8C4F702}" type="slidenum">
              <a:rPr lang="en-US" smtClean="0"/>
              <a:t>‹#›</a:t>
            </a:fld>
            <a:endParaRPr lang="en-US"/>
          </a:p>
        </p:txBody>
      </p:sp>
    </p:spTree>
    <p:extLst>
      <p:ext uri="{BB962C8B-B14F-4D97-AF65-F5344CB8AC3E}">
        <p14:creationId xmlns:p14="http://schemas.microsoft.com/office/powerpoint/2010/main" val="2183812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957E8-5A80-439C-80B5-9D54070DDFC2}" type="datetimeFigureOut">
              <a:rPr lang="en-US" smtClean="0"/>
              <a:t>5/5/2014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78800-D6D6-455D-9AE9-E896F8C4F702}" type="slidenum">
              <a:rPr lang="en-US" smtClean="0"/>
              <a:t>‹#›</a:t>
            </a:fld>
            <a:endParaRPr lang="en-US"/>
          </a:p>
        </p:txBody>
      </p:sp>
    </p:spTree>
    <p:extLst>
      <p:ext uri="{BB962C8B-B14F-4D97-AF65-F5344CB8AC3E}">
        <p14:creationId xmlns:p14="http://schemas.microsoft.com/office/powerpoint/2010/main" val="56792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greenwichtime.com/opinion/article/Contrasting-views-Reflecting-on-solarization-4276130.php" TargetMode="External"/><Relationship Id="rId3" Type="http://schemas.openxmlformats.org/officeDocument/2006/relationships/hyperlink" Target="http://digital-photography-school.com/the-sabattier-effect/" TargetMode="External"/><Relationship Id="rId7" Type="http://schemas.openxmlformats.org/officeDocument/2006/relationships/hyperlink" Target="http://alagarconniere.wordpress.com/tag/man-ray/" TargetMode="External"/><Relationship Id="rId2" Type="http://schemas.openxmlformats.org/officeDocument/2006/relationships/hyperlink" Target="http://unblinkingeye.com/Articles/Solarization/solarization.html" TargetMode="External"/><Relationship Id="rId1" Type="http://schemas.openxmlformats.org/officeDocument/2006/relationships/slideLayout" Target="../slideLayouts/slideLayout2.xml"/><Relationship Id="rId6" Type="http://schemas.openxmlformats.org/officeDocument/2006/relationships/hyperlink" Target="http://annapagesphotography.blogspot.com/2012/09/solarisation-in-adobe-photoshop.html" TargetMode="External"/><Relationship Id="rId5" Type="http://schemas.openxmlformats.org/officeDocument/2006/relationships/hyperlink" Target="http://ragstoreverie.blogspot.com/2010/01/solar-psychadelia.html" TargetMode="External"/><Relationship Id="rId10" Type="http://schemas.openxmlformats.org/officeDocument/2006/relationships/hyperlink" Target="http://www.brighthub.com/multimedia/photography/articles/123179.aspx" TargetMode="External"/><Relationship Id="rId4" Type="http://schemas.openxmlformats.org/officeDocument/2006/relationships/hyperlink" Target="http://www.ilfordphoto.com/aboutus/page.asp?n=154" TargetMode="External"/><Relationship Id="rId9" Type="http://schemas.openxmlformats.org/officeDocument/2006/relationships/hyperlink" Target="http://www.labrotphoto.com/blog/?p=3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66607"/>
            <a:ext cx="9144000" cy="2387600"/>
          </a:xfrm>
        </p:spPr>
        <p:txBody>
          <a:bodyPr/>
          <a:lstStyle/>
          <a:p>
            <a:r>
              <a:rPr lang="en-US" dirty="0" err="1" smtClean="0"/>
              <a:t>Solarization</a:t>
            </a:r>
            <a:endParaRPr lang="en-US" dirty="0"/>
          </a:p>
        </p:txBody>
      </p:sp>
      <p:sp>
        <p:nvSpPr>
          <p:cNvPr id="3" name="Subtitle 2"/>
          <p:cNvSpPr>
            <a:spLocks noGrp="1"/>
          </p:cNvSpPr>
          <p:nvPr>
            <p:ph type="subTitle" idx="1"/>
          </p:nvPr>
        </p:nvSpPr>
        <p:spPr>
          <a:xfrm>
            <a:off x="1524000" y="5246282"/>
            <a:ext cx="9144000" cy="1655762"/>
          </a:xfrm>
        </p:spPr>
        <p:txBody>
          <a:bodyPr/>
          <a:lstStyle/>
          <a:p>
            <a:r>
              <a:rPr lang="en-US" dirty="0" smtClean="0"/>
              <a:t>By Joshua Beal</a:t>
            </a:r>
          </a:p>
          <a:p>
            <a:r>
              <a:rPr lang="en-US" dirty="0" smtClean="0"/>
              <a:t>May 3, 2014</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1363" y="462785"/>
            <a:ext cx="4515682" cy="3386762"/>
          </a:xfrm>
          <a:prstGeom prst="rect">
            <a:avLst/>
          </a:prstGeom>
        </p:spPr>
      </p:pic>
    </p:spTree>
    <p:extLst>
      <p:ext uri="{BB962C8B-B14F-4D97-AF65-F5344CB8AC3E}">
        <p14:creationId xmlns:p14="http://schemas.microsoft.com/office/powerpoint/2010/main" val="3637733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8147"/>
            <a:ext cx="5352875" cy="5288240"/>
          </a:xfrm>
        </p:spPr>
        <p:txBody>
          <a:bodyPr>
            <a:normAutofit/>
          </a:bodyPr>
          <a:lstStyle/>
          <a:p>
            <a:r>
              <a:rPr lang="en-US" sz="2200" dirty="0" smtClean="0"/>
              <a:t>SUMMARY</a:t>
            </a:r>
          </a:p>
          <a:p>
            <a:pPr marL="0" indent="0">
              <a:buNone/>
            </a:pPr>
            <a:r>
              <a:rPr lang="en-US" sz="2200" dirty="0" err="1" smtClean="0"/>
              <a:t>Solarization</a:t>
            </a:r>
            <a:r>
              <a:rPr lang="en-US" sz="2200" dirty="0" smtClean="0"/>
              <a:t> is an artistic technique applied to photography that reverses tones. The Sabatier Effect is an extension of </a:t>
            </a:r>
            <a:r>
              <a:rPr lang="en-US" sz="2200" dirty="0" err="1" smtClean="0"/>
              <a:t>solarization</a:t>
            </a:r>
            <a:r>
              <a:rPr lang="en-US" sz="2200" dirty="0"/>
              <a:t> </a:t>
            </a:r>
            <a:r>
              <a:rPr lang="en-US" sz="2200" dirty="0" smtClean="0"/>
              <a:t>that causes a glowing band in the edges of high contrast between dark and light tones. Dr. </a:t>
            </a:r>
            <a:r>
              <a:rPr lang="en-US" sz="2200" dirty="0"/>
              <a:t>Armand </a:t>
            </a:r>
            <a:r>
              <a:rPr lang="en-US" sz="2200" dirty="0" smtClean="0"/>
              <a:t>Sabatier is given credit for making </a:t>
            </a:r>
            <a:r>
              <a:rPr lang="en-US" sz="2200" dirty="0" err="1" smtClean="0"/>
              <a:t>solarization</a:t>
            </a:r>
            <a:r>
              <a:rPr lang="en-US" sz="2200" dirty="0" smtClean="0"/>
              <a:t> known as a technique and Man Ray is known for pioneering it as a style in photography. When working with </a:t>
            </a:r>
            <a:r>
              <a:rPr lang="en-US" sz="2200" dirty="0" err="1" smtClean="0"/>
              <a:t>solarization</a:t>
            </a:r>
            <a:r>
              <a:rPr lang="en-US" sz="2200" dirty="0" smtClean="0"/>
              <a:t>, choose images that are either black and white, or have few colors that are bold and clear. </a:t>
            </a:r>
            <a:endParaRPr lang="en-US" sz="2200" dirty="0"/>
          </a:p>
        </p:txBody>
      </p:sp>
      <p:sp>
        <p:nvSpPr>
          <p:cNvPr id="4" name="Title 1"/>
          <p:cNvSpPr>
            <a:spLocks noGrp="1"/>
          </p:cNvSpPr>
          <p:nvPr>
            <p:ph type="title"/>
          </p:nvPr>
        </p:nvSpPr>
        <p:spPr>
          <a:xfrm>
            <a:off x="838200" y="5675051"/>
            <a:ext cx="10515600" cy="859974"/>
          </a:xfrm>
        </p:spPr>
        <p:txBody>
          <a:bodyPr/>
          <a:lstStyle/>
          <a:p>
            <a:pPr algn="ctr"/>
            <a:r>
              <a:rPr lang="en-US" dirty="0" smtClean="0"/>
              <a:t>THE END</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7032" y="1132410"/>
            <a:ext cx="2355908" cy="353386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6889" y="1132410"/>
            <a:ext cx="2355907" cy="3533861"/>
          </a:xfrm>
          <a:prstGeom prst="rect">
            <a:avLst/>
          </a:prstGeom>
        </p:spPr>
      </p:pic>
      <p:sp>
        <p:nvSpPr>
          <p:cNvPr id="7" name="TextBox 6"/>
          <p:cNvSpPr txBox="1"/>
          <p:nvPr/>
        </p:nvSpPr>
        <p:spPr>
          <a:xfrm>
            <a:off x="6377032" y="4675257"/>
            <a:ext cx="2355908" cy="523220"/>
          </a:xfrm>
          <a:prstGeom prst="rect">
            <a:avLst/>
          </a:prstGeom>
          <a:noFill/>
        </p:spPr>
        <p:txBody>
          <a:bodyPr wrap="square" rtlCol="0">
            <a:spAutoFit/>
          </a:bodyPr>
          <a:lstStyle/>
          <a:p>
            <a:pPr algn="ctr"/>
            <a:r>
              <a:rPr lang="en-US" sz="1400" i="1" dirty="0" smtClean="0"/>
              <a:t>Bowling Rack (B&amp;W)</a:t>
            </a:r>
            <a:endParaRPr lang="en-US" sz="1400" i="1" dirty="0" smtClean="0"/>
          </a:p>
          <a:p>
            <a:pPr algn="ctr"/>
            <a:r>
              <a:rPr lang="en-US" sz="1400" dirty="0" smtClean="0"/>
              <a:t>By </a:t>
            </a:r>
            <a:r>
              <a:rPr lang="en-US" sz="1400" dirty="0" smtClean="0"/>
              <a:t>Joshua Beal</a:t>
            </a:r>
            <a:endParaRPr lang="en-US" sz="1400" dirty="0"/>
          </a:p>
        </p:txBody>
      </p:sp>
      <p:sp>
        <p:nvSpPr>
          <p:cNvPr id="8" name="TextBox 7"/>
          <p:cNvSpPr txBox="1"/>
          <p:nvPr/>
        </p:nvSpPr>
        <p:spPr>
          <a:xfrm>
            <a:off x="9076889" y="4666271"/>
            <a:ext cx="2355908" cy="523220"/>
          </a:xfrm>
          <a:prstGeom prst="rect">
            <a:avLst/>
          </a:prstGeom>
          <a:noFill/>
        </p:spPr>
        <p:txBody>
          <a:bodyPr wrap="square" rtlCol="0">
            <a:spAutoFit/>
          </a:bodyPr>
          <a:lstStyle/>
          <a:p>
            <a:pPr algn="ctr"/>
            <a:r>
              <a:rPr lang="en-US" sz="1400" i="1" dirty="0" smtClean="0"/>
              <a:t>Bowling Rack (Color)</a:t>
            </a:r>
            <a:endParaRPr lang="en-US" sz="1400" i="1" dirty="0" smtClean="0"/>
          </a:p>
          <a:p>
            <a:pPr algn="ctr"/>
            <a:r>
              <a:rPr lang="en-US" sz="1400" dirty="0" smtClean="0"/>
              <a:t>By </a:t>
            </a:r>
            <a:r>
              <a:rPr lang="en-US" sz="1400" dirty="0" smtClean="0"/>
              <a:t>Joshua Beal</a:t>
            </a:r>
            <a:endParaRPr lang="en-US" sz="1400" dirty="0"/>
          </a:p>
        </p:txBody>
      </p:sp>
    </p:spTree>
    <p:extLst>
      <p:ext uri="{BB962C8B-B14F-4D97-AF65-F5344CB8AC3E}">
        <p14:creationId xmlns:p14="http://schemas.microsoft.com/office/powerpoint/2010/main" val="4243841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a:bodyPr>
          <a:lstStyle/>
          <a:p>
            <a:r>
              <a:rPr lang="en-US" sz="1600" dirty="0" err="1"/>
              <a:t>Buffaloe</a:t>
            </a:r>
            <a:r>
              <a:rPr lang="en-US" sz="1600" dirty="0"/>
              <a:t>, Ed. </a:t>
            </a:r>
            <a:r>
              <a:rPr lang="en-US" sz="1600" i="1" dirty="0" smtClean="0"/>
              <a:t>Controlling </a:t>
            </a:r>
            <a:r>
              <a:rPr lang="en-US" sz="1600" i="1" dirty="0"/>
              <a:t>the Sabatier Effect</a:t>
            </a:r>
            <a:r>
              <a:rPr lang="en-US" sz="1600" i="1" dirty="0" smtClean="0"/>
              <a:t>. </a:t>
            </a:r>
            <a:r>
              <a:rPr lang="en-US" sz="1600" dirty="0" err="1" smtClean="0"/>
              <a:t>Unbinking</a:t>
            </a:r>
            <a:r>
              <a:rPr lang="en-US" sz="1600" dirty="0" smtClean="0"/>
              <a:t> Eye. </a:t>
            </a:r>
            <a:r>
              <a:rPr lang="en-US" sz="1600" u="sng" dirty="0">
                <a:hlinkClick r:id="rId2"/>
              </a:rPr>
              <a:t>http://unblinkingeye.com/Articles/Solarization/solarization.html</a:t>
            </a:r>
            <a:r>
              <a:rPr lang="en-US" sz="1600" dirty="0"/>
              <a:t> </a:t>
            </a:r>
          </a:p>
          <a:p>
            <a:r>
              <a:rPr lang="en-US" sz="1600" dirty="0" err="1"/>
              <a:t>Guver</a:t>
            </a:r>
            <a:r>
              <a:rPr lang="en-US" sz="1600" dirty="0"/>
              <a:t>, Jeff. </a:t>
            </a:r>
            <a:r>
              <a:rPr lang="en-US" sz="1600" i="1" dirty="0" smtClean="0"/>
              <a:t>The </a:t>
            </a:r>
            <a:r>
              <a:rPr lang="en-US" sz="1600" i="1" dirty="0" err="1"/>
              <a:t>Sabattier</a:t>
            </a:r>
            <a:r>
              <a:rPr lang="en-US" sz="1600" i="1" dirty="0"/>
              <a:t> Effect. </a:t>
            </a:r>
            <a:r>
              <a:rPr lang="en-US" sz="1600" dirty="0" smtClean="0"/>
              <a:t>Digital Photography School. </a:t>
            </a:r>
            <a:r>
              <a:rPr lang="en-US" sz="1600" i="1" u="sng" dirty="0" smtClean="0">
                <a:hlinkClick r:id="rId3"/>
              </a:rPr>
              <a:t>http</a:t>
            </a:r>
            <a:r>
              <a:rPr lang="en-US" sz="1600" i="1" u="sng" dirty="0">
                <a:hlinkClick r:id="rId3"/>
              </a:rPr>
              <a:t>://digital-photography-school.com/the-sabattier-effect/</a:t>
            </a:r>
            <a:r>
              <a:rPr lang="en-US" sz="1600" i="1" dirty="0"/>
              <a:t> </a:t>
            </a:r>
            <a:endParaRPr lang="en-US" sz="1600" dirty="0"/>
          </a:p>
          <a:p>
            <a:r>
              <a:rPr lang="en-US" sz="1600" dirty="0" err="1"/>
              <a:t>Ilford</a:t>
            </a:r>
            <a:r>
              <a:rPr lang="en-US" sz="1600" dirty="0"/>
              <a:t>. </a:t>
            </a:r>
            <a:r>
              <a:rPr lang="en-US" sz="1600" i="1" dirty="0"/>
              <a:t>The Sabatier Effect.</a:t>
            </a:r>
            <a:r>
              <a:rPr lang="en-US" sz="1600" dirty="0"/>
              <a:t> </a:t>
            </a:r>
            <a:r>
              <a:rPr lang="en-US" sz="1600" u="sng" dirty="0">
                <a:hlinkClick r:id="rId4"/>
              </a:rPr>
              <a:t>http://www.ilfordphoto.com/aboutus/page.asp?n=154</a:t>
            </a:r>
            <a:r>
              <a:rPr lang="en-US" sz="1600" b="1" dirty="0"/>
              <a:t> </a:t>
            </a:r>
            <a:endParaRPr lang="en-US" sz="1600" dirty="0" smtClean="0"/>
          </a:p>
          <a:p>
            <a:r>
              <a:rPr lang="en-US" sz="1600" dirty="0" smtClean="0"/>
              <a:t>Rags </a:t>
            </a:r>
            <a:r>
              <a:rPr lang="en-US" sz="1600" dirty="0"/>
              <a:t>to </a:t>
            </a:r>
            <a:r>
              <a:rPr lang="en-US" sz="1600" dirty="0" err="1"/>
              <a:t>Revelrie</a:t>
            </a:r>
            <a:r>
              <a:rPr lang="en-US" sz="1600" dirty="0"/>
              <a:t>. </a:t>
            </a:r>
            <a:r>
              <a:rPr lang="en-US" sz="1600" i="1" dirty="0"/>
              <a:t>Solar </a:t>
            </a:r>
            <a:r>
              <a:rPr lang="en-US" sz="1600" i="1" dirty="0" err="1"/>
              <a:t>Psychadelia</a:t>
            </a:r>
            <a:r>
              <a:rPr lang="en-US" sz="1600" i="1" dirty="0"/>
              <a:t>. </a:t>
            </a:r>
            <a:r>
              <a:rPr lang="en-US" sz="1600" u="sng" dirty="0">
                <a:hlinkClick r:id="rId5"/>
              </a:rPr>
              <a:t>http://ragstoreverie.blogspot.com/2010/01/solar-psychadelia.html</a:t>
            </a:r>
            <a:r>
              <a:rPr lang="en-US" sz="1600" i="1" dirty="0"/>
              <a:t> </a:t>
            </a:r>
            <a:endParaRPr lang="en-US" sz="1600" dirty="0"/>
          </a:p>
          <a:p>
            <a:r>
              <a:rPr lang="en-US" sz="1600" dirty="0"/>
              <a:t>Page, Anna. </a:t>
            </a:r>
            <a:r>
              <a:rPr lang="en-US" sz="1600" i="1" dirty="0" err="1"/>
              <a:t>Solarisation</a:t>
            </a:r>
            <a:r>
              <a:rPr lang="en-US" sz="1600" i="1" dirty="0"/>
              <a:t>, Digitally &amp; In the Dark Room. </a:t>
            </a:r>
            <a:r>
              <a:rPr lang="en-US" sz="1600" i="1" u="sng" dirty="0">
                <a:hlinkClick r:id="rId6"/>
              </a:rPr>
              <a:t>http://annapagesphotography.blogspot.com/2012/09/solarisation-in-adobe-photoshop.html</a:t>
            </a:r>
            <a:r>
              <a:rPr lang="en-US" sz="1600" i="1" dirty="0"/>
              <a:t> </a:t>
            </a:r>
            <a:endParaRPr lang="en-US" sz="1600" dirty="0"/>
          </a:p>
          <a:p>
            <a:r>
              <a:rPr lang="en-US" sz="1600" dirty="0" err="1" smtClean="0"/>
              <a:t>Garconnier</a:t>
            </a:r>
            <a:r>
              <a:rPr lang="en-US" sz="1600" dirty="0" smtClean="0"/>
              <a:t>. </a:t>
            </a:r>
            <a:r>
              <a:rPr lang="en-US" sz="1600" i="1" dirty="0" smtClean="0"/>
              <a:t>Tag </a:t>
            </a:r>
            <a:r>
              <a:rPr lang="en-US" sz="1600" i="1" dirty="0"/>
              <a:t>Archives: Ray Man. </a:t>
            </a:r>
            <a:r>
              <a:rPr lang="en-US" sz="1600" dirty="0" smtClean="0"/>
              <a:t>Jan. 4, 2013. </a:t>
            </a:r>
            <a:r>
              <a:rPr lang="en-US" sz="1600" u="sng" dirty="0" smtClean="0">
                <a:hlinkClick r:id="rId7"/>
              </a:rPr>
              <a:t>http</a:t>
            </a:r>
            <a:r>
              <a:rPr lang="en-US" sz="1600" u="sng" dirty="0">
                <a:hlinkClick r:id="rId7"/>
              </a:rPr>
              <a:t>://alagarconniere.wordpress.com/tag/man-ray/</a:t>
            </a:r>
            <a:r>
              <a:rPr lang="en-US" sz="1600" dirty="0"/>
              <a:t> </a:t>
            </a:r>
          </a:p>
          <a:p>
            <a:r>
              <a:rPr lang="en-US" sz="1600" dirty="0" smtClean="0"/>
              <a:t>Greenwichtime.com. </a:t>
            </a:r>
            <a:r>
              <a:rPr lang="en-US" sz="1600" dirty="0"/>
              <a:t>2014. </a:t>
            </a:r>
            <a:r>
              <a:rPr lang="en-US" sz="1600" u="sng" dirty="0">
                <a:hlinkClick r:id="rId8"/>
              </a:rPr>
              <a:t>http://www.greenwichtime.com/opinion/article/Contrasting-views-Reflecting-on-solarization-4276130.php</a:t>
            </a:r>
            <a:r>
              <a:rPr lang="en-US" sz="1600" dirty="0"/>
              <a:t> </a:t>
            </a:r>
          </a:p>
          <a:p>
            <a:r>
              <a:rPr lang="en-US" sz="1600" dirty="0"/>
              <a:t>Whitney High School </a:t>
            </a:r>
            <a:r>
              <a:rPr lang="en-US" sz="1600" dirty="0" smtClean="0"/>
              <a:t>Photography. </a:t>
            </a:r>
            <a:r>
              <a:rPr lang="en-US" sz="1600" i="1" dirty="0" smtClean="0"/>
              <a:t>Sabatier </a:t>
            </a:r>
            <a:r>
              <a:rPr lang="en-US" sz="1600" i="1" dirty="0"/>
              <a:t>Effect Revisited</a:t>
            </a:r>
            <a:r>
              <a:rPr lang="en-US" sz="1600" i="1" dirty="0" smtClean="0"/>
              <a:t>. </a:t>
            </a:r>
            <a:r>
              <a:rPr lang="en-US" sz="1600" dirty="0" smtClean="0"/>
              <a:t>Jan. 4, 2013. </a:t>
            </a:r>
            <a:r>
              <a:rPr lang="en-US" sz="1600" u="sng" dirty="0">
                <a:hlinkClick r:id="rId9"/>
              </a:rPr>
              <a:t>http://www.labrotphoto.com/blog/?p=33</a:t>
            </a:r>
            <a:r>
              <a:rPr lang="en-US" sz="1600" dirty="0"/>
              <a:t> </a:t>
            </a:r>
          </a:p>
          <a:p>
            <a:r>
              <a:rPr lang="en-US" sz="1600" dirty="0"/>
              <a:t>Van-de-Veld, </a:t>
            </a:r>
            <a:r>
              <a:rPr lang="en-US" sz="1600" dirty="0" smtClean="0"/>
              <a:t>Zoe. </a:t>
            </a:r>
            <a:r>
              <a:rPr lang="en-US" sz="1600" i="1" dirty="0" smtClean="0"/>
              <a:t>How </a:t>
            </a:r>
            <a:r>
              <a:rPr lang="en-US" sz="1600" i="1" dirty="0"/>
              <a:t>Man Ray Revolutionized Photography. </a:t>
            </a:r>
            <a:r>
              <a:rPr lang="en-US" sz="1600" dirty="0" smtClean="0"/>
              <a:t>Bright Hub. Aug. 14, 2011. </a:t>
            </a:r>
            <a:r>
              <a:rPr lang="en-US" sz="1600" i="1" u="sng" dirty="0" smtClean="0">
                <a:hlinkClick r:id="rId10"/>
              </a:rPr>
              <a:t>http</a:t>
            </a:r>
            <a:r>
              <a:rPr lang="en-US" sz="1600" i="1" u="sng" dirty="0">
                <a:hlinkClick r:id="rId10"/>
              </a:rPr>
              <a:t>://www.brighthub.com/multimedia/photography/articles/123179.aspx</a:t>
            </a:r>
            <a:r>
              <a:rPr lang="en-US" sz="1600" i="1" dirty="0"/>
              <a:t> </a:t>
            </a:r>
            <a:endParaRPr lang="en-US" sz="1600" dirty="0"/>
          </a:p>
          <a:p>
            <a:pPr marL="0" indent="0">
              <a:buNone/>
            </a:pPr>
            <a:endParaRPr lang="en-US" dirty="0"/>
          </a:p>
        </p:txBody>
      </p:sp>
    </p:spTree>
    <p:extLst>
      <p:ext uri="{BB962C8B-B14F-4D97-AF65-F5344CB8AC3E}">
        <p14:creationId xmlns:p14="http://schemas.microsoft.com/office/powerpoint/2010/main" val="3923486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44099"/>
            <a:ext cx="10515600" cy="2913901"/>
          </a:xfrm>
        </p:spPr>
        <p:txBody>
          <a:bodyPr>
            <a:normAutofit/>
          </a:bodyPr>
          <a:lstStyle/>
          <a:p>
            <a:r>
              <a:rPr lang="en-US" sz="2200" dirty="0" smtClean="0"/>
              <a:t>UNDERSTANDING SOLARIZATION</a:t>
            </a:r>
          </a:p>
          <a:p>
            <a:pPr marL="0" indent="0">
              <a:buNone/>
            </a:pPr>
            <a:r>
              <a:rPr lang="en-US" sz="2200" dirty="0" smtClean="0"/>
              <a:t>When white light is </a:t>
            </a:r>
            <a:r>
              <a:rPr lang="en-US" sz="2200" dirty="0" smtClean="0"/>
              <a:t>partially exposed </a:t>
            </a:r>
            <a:r>
              <a:rPr lang="en-US" sz="2200" dirty="0" smtClean="0"/>
              <a:t>upon a negative </a:t>
            </a:r>
            <a:r>
              <a:rPr lang="en-US" sz="2200" dirty="0" smtClean="0"/>
              <a:t>through </a:t>
            </a:r>
            <a:r>
              <a:rPr lang="en-US" sz="2200" dirty="0" smtClean="0"/>
              <a:t>development, a portion of tonal values are reversed. Light areas can turn dark and dark areas can turn light, although not all areas of an image are guaranteed to reverse. The results are unpredictable, so instructions are based upon principle rather than </a:t>
            </a:r>
            <a:r>
              <a:rPr lang="en-US" sz="2200" dirty="0" smtClean="0"/>
              <a:t>specified steps</a:t>
            </a:r>
            <a:r>
              <a:rPr lang="en-US" sz="2200" dirty="0" smtClean="0"/>
              <a:t>. In the image above and to the right, the </a:t>
            </a:r>
            <a:r>
              <a:rPr lang="en-US" sz="2200" dirty="0" err="1" smtClean="0"/>
              <a:t>solarization</a:t>
            </a:r>
            <a:r>
              <a:rPr lang="en-US" sz="2200" dirty="0" smtClean="0"/>
              <a:t> filter was utilized in Photoshop. The background of the bench (representing the skyline and incoming light) has changed from a gray tone to black. Highlights on the bench have also been reversed.  </a:t>
            </a:r>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729" y="558173"/>
            <a:ext cx="4321967" cy="288131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454" y="555376"/>
            <a:ext cx="4326162" cy="2884107"/>
          </a:xfrm>
          <a:prstGeom prst="rect">
            <a:avLst/>
          </a:prstGeom>
        </p:spPr>
      </p:pic>
      <p:sp>
        <p:nvSpPr>
          <p:cNvPr id="6" name="TextBox 5"/>
          <p:cNvSpPr txBox="1"/>
          <p:nvPr/>
        </p:nvSpPr>
        <p:spPr>
          <a:xfrm>
            <a:off x="1539729" y="3444208"/>
            <a:ext cx="4321967" cy="369332"/>
          </a:xfrm>
          <a:prstGeom prst="rect">
            <a:avLst/>
          </a:prstGeom>
          <a:noFill/>
        </p:spPr>
        <p:txBody>
          <a:bodyPr wrap="square" rtlCol="0">
            <a:spAutoFit/>
          </a:bodyPr>
          <a:lstStyle/>
          <a:p>
            <a:pPr algn="ctr"/>
            <a:r>
              <a:rPr lang="en-US" i="1" dirty="0" smtClean="0"/>
              <a:t>Ferry Bench (Original), </a:t>
            </a:r>
            <a:r>
              <a:rPr lang="en-US" dirty="0" smtClean="0"/>
              <a:t>By Joshua Beal</a:t>
            </a:r>
            <a:endParaRPr lang="en-US" dirty="0"/>
          </a:p>
        </p:txBody>
      </p:sp>
      <p:sp>
        <p:nvSpPr>
          <p:cNvPr id="7" name="TextBox 6"/>
          <p:cNvSpPr txBox="1"/>
          <p:nvPr/>
        </p:nvSpPr>
        <p:spPr>
          <a:xfrm>
            <a:off x="6321454" y="3449146"/>
            <a:ext cx="4326162" cy="369332"/>
          </a:xfrm>
          <a:prstGeom prst="rect">
            <a:avLst/>
          </a:prstGeom>
          <a:noFill/>
        </p:spPr>
        <p:txBody>
          <a:bodyPr wrap="square" rtlCol="0">
            <a:spAutoFit/>
          </a:bodyPr>
          <a:lstStyle/>
          <a:p>
            <a:pPr algn="ctr"/>
            <a:r>
              <a:rPr lang="en-US" i="1" dirty="0" smtClean="0"/>
              <a:t>Ferry Bench (Solarized), </a:t>
            </a:r>
            <a:r>
              <a:rPr lang="en-US" dirty="0" smtClean="0"/>
              <a:t>By Joshua Beal</a:t>
            </a:r>
            <a:endParaRPr lang="en-US" dirty="0"/>
          </a:p>
        </p:txBody>
      </p:sp>
    </p:spTree>
    <p:extLst>
      <p:ext uri="{BB962C8B-B14F-4D97-AF65-F5344CB8AC3E}">
        <p14:creationId xmlns:p14="http://schemas.microsoft.com/office/powerpoint/2010/main" val="418316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30887"/>
            <a:ext cx="10515600" cy="1429303"/>
          </a:xfrm>
        </p:spPr>
        <p:txBody>
          <a:bodyPr/>
          <a:lstStyle/>
          <a:p>
            <a:r>
              <a:rPr lang="en-US" sz="2200" dirty="0" smtClean="0"/>
              <a:t>EXAMPLES</a:t>
            </a:r>
          </a:p>
          <a:p>
            <a:pPr marL="0" indent="0">
              <a:buNone/>
            </a:pPr>
            <a:r>
              <a:rPr lang="en-US" sz="2200" dirty="0" err="1" smtClean="0"/>
              <a:t>Solarization</a:t>
            </a:r>
            <a:r>
              <a:rPr lang="en-US" sz="2200" dirty="0" smtClean="0"/>
              <a:t> is a less commonly utilized form of image enhancement, but it is not without application. Above are famous examples of this technique.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653" y="583996"/>
            <a:ext cx="4259743" cy="3287989"/>
          </a:xfrm>
          <a:prstGeom prst="rect">
            <a:avLst/>
          </a:prstGeom>
        </p:spPr>
      </p:pic>
      <p:sp>
        <p:nvSpPr>
          <p:cNvPr id="6" name="TextBox 5"/>
          <p:cNvSpPr txBox="1"/>
          <p:nvPr/>
        </p:nvSpPr>
        <p:spPr>
          <a:xfrm>
            <a:off x="1646105" y="4008805"/>
            <a:ext cx="2816837" cy="523220"/>
          </a:xfrm>
          <a:prstGeom prst="rect">
            <a:avLst/>
          </a:prstGeom>
          <a:noFill/>
        </p:spPr>
        <p:txBody>
          <a:bodyPr wrap="square" rtlCol="0">
            <a:spAutoFit/>
          </a:bodyPr>
          <a:lstStyle/>
          <a:p>
            <a:pPr algn="ctr"/>
            <a:r>
              <a:rPr lang="en-US" sz="1400" i="1" dirty="0" smtClean="0"/>
              <a:t>Sleeping Woman, 1929 </a:t>
            </a:r>
          </a:p>
          <a:p>
            <a:pPr algn="ctr"/>
            <a:r>
              <a:rPr lang="en-US" sz="1400" dirty="0" smtClean="0"/>
              <a:t>By Ray Man</a:t>
            </a:r>
            <a:endParaRPr lang="en-US" sz="1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760" y="583997"/>
            <a:ext cx="2737898" cy="342480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7497" y="583997"/>
            <a:ext cx="2318857" cy="3283537"/>
          </a:xfrm>
          <a:prstGeom prst="rect">
            <a:avLst/>
          </a:prstGeom>
        </p:spPr>
      </p:pic>
      <p:sp>
        <p:nvSpPr>
          <p:cNvPr id="10" name="TextBox 9"/>
          <p:cNvSpPr txBox="1"/>
          <p:nvPr/>
        </p:nvSpPr>
        <p:spPr>
          <a:xfrm>
            <a:off x="5751760" y="4008804"/>
            <a:ext cx="2816837" cy="523220"/>
          </a:xfrm>
          <a:prstGeom prst="rect">
            <a:avLst/>
          </a:prstGeom>
          <a:noFill/>
        </p:spPr>
        <p:txBody>
          <a:bodyPr wrap="square" rtlCol="0">
            <a:spAutoFit/>
          </a:bodyPr>
          <a:lstStyle/>
          <a:p>
            <a:pPr algn="ctr"/>
            <a:r>
              <a:rPr lang="en-US" sz="1400" i="1" dirty="0" smtClean="0"/>
              <a:t>Madonna for Louis Vuitton, 2009 </a:t>
            </a:r>
          </a:p>
          <a:p>
            <a:pPr algn="ctr"/>
            <a:r>
              <a:rPr lang="en-US" sz="1400" dirty="0" smtClean="0"/>
              <a:t>By Steven </a:t>
            </a:r>
            <a:r>
              <a:rPr lang="en-US" sz="1400" dirty="0" err="1" smtClean="0"/>
              <a:t>Meisel</a:t>
            </a:r>
            <a:endParaRPr lang="en-US" sz="1400" dirty="0"/>
          </a:p>
        </p:txBody>
      </p:sp>
      <p:sp>
        <p:nvSpPr>
          <p:cNvPr id="11" name="TextBox 10"/>
          <p:cNvSpPr txBox="1"/>
          <p:nvPr/>
        </p:nvSpPr>
        <p:spPr>
          <a:xfrm>
            <a:off x="8489658" y="4008804"/>
            <a:ext cx="2816837" cy="523220"/>
          </a:xfrm>
          <a:prstGeom prst="rect">
            <a:avLst/>
          </a:prstGeom>
          <a:noFill/>
        </p:spPr>
        <p:txBody>
          <a:bodyPr wrap="square" rtlCol="0">
            <a:spAutoFit/>
          </a:bodyPr>
          <a:lstStyle/>
          <a:p>
            <a:pPr algn="ctr"/>
            <a:r>
              <a:rPr lang="en-US" sz="1400" i="1" dirty="0" smtClean="0"/>
              <a:t>The Beatles, 1967 </a:t>
            </a:r>
          </a:p>
          <a:p>
            <a:pPr algn="ctr"/>
            <a:r>
              <a:rPr lang="en-US" sz="1400" dirty="0" smtClean="0"/>
              <a:t>By Richard Avedon</a:t>
            </a:r>
            <a:endParaRPr lang="en-US" sz="1400" dirty="0"/>
          </a:p>
        </p:txBody>
      </p:sp>
    </p:spTree>
    <p:extLst>
      <p:ext uri="{BB962C8B-B14F-4D97-AF65-F5344CB8AC3E}">
        <p14:creationId xmlns:p14="http://schemas.microsoft.com/office/powerpoint/2010/main" val="339858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20682"/>
            <a:ext cx="10515600" cy="2549234"/>
          </a:xfrm>
        </p:spPr>
        <p:txBody>
          <a:bodyPr>
            <a:normAutofit/>
          </a:bodyPr>
          <a:lstStyle/>
          <a:p>
            <a:r>
              <a:rPr lang="en-US" sz="2200" dirty="0" smtClean="0"/>
              <a:t>BACKGROUND: PART 1</a:t>
            </a:r>
            <a:endParaRPr lang="en-US" sz="2200" dirty="0" smtClean="0"/>
          </a:p>
          <a:p>
            <a:pPr marL="0" indent="0">
              <a:buNone/>
            </a:pPr>
            <a:r>
              <a:rPr lang="en-US" sz="2200" dirty="0" smtClean="0"/>
              <a:t>The origins of the development of </a:t>
            </a:r>
            <a:r>
              <a:rPr lang="en-US" sz="2200" dirty="0" err="1" smtClean="0"/>
              <a:t>solarization</a:t>
            </a:r>
            <a:r>
              <a:rPr lang="en-US" sz="2200" dirty="0" smtClean="0"/>
              <a:t> have been somewhat debated. The earliest mention was in 1857 by William Jackson of Lancaster England, who submitted an essay to the </a:t>
            </a:r>
            <a:r>
              <a:rPr lang="en-US" sz="2200" i="1" dirty="0" smtClean="0"/>
              <a:t>Journal of The Photographic Society of London </a:t>
            </a:r>
            <a:r>
              <a:rPr lang="en-US" sz="2200" dirty="0" smtClean="0"/>
              <a:t>on the subject of reversing daylight to fall on negatives in order to achieve direct positives. At the time, little was understood about photography </a:t>
            </a:r>
            <a:r>
              <a:rPr lang="en-US" sz="2200" dirty="0" smtClean="0"/>
              <a:t>as a whole in </a:t>
            </a:r>
            <a:r>
              <a:rPr lang="en-US" sz="2200" dirty="0" smtClean="0"/>
              <a:t>order to envision the possibilities this technique could </a:t>
            </a:r>
            <a:r>
              <a:rPr lang="en-US" sz="2200" dirty="0" smtClean="0"/>
              <a:t>foster</a:t>
            </a:r>
            <a:r>
              <a:rPr lang="en-US" sz="2200" dirty="0"/>
              <a:t> </a:t>
            </a:r>
            <a:r>
              <a:rPr lang="en-US" sz="2200" dirty="0" smtClean="0"/>
              <a:t>as an artistic medium and for commercial applications.</a:t>
            </a:r>
            <a:endParaRPr lang="en-US" sz="22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9580" y="413453"/>
            <a:ext cx="5132839" cy="3064991"/>
          </a:xfrm>
          <a:prstGeom prst="rect">
            <a:avLst/>
          </a:prstGeom>
        </p:spPr>
      </p:pic>
      <p:sp>
        <p:nvSpPr>
          <p:cNvPr id="5" name="TextBox 4"/>
          <p:cNvSpPr txBox="1"/>
          <p:nvPr/>
        </p:nvSpPr>
        <p:spPr>
          <a:xfrm>
            <a:off x="3935015" y="3478444"/>
            <a:ext cx="4321967" cy="369332"/>
          </a:xfrm>
          <a:prstGeom prst="rect">
            <a:avLst/>
          </a:prstGeom>
          <a:noFill/>
        </p:spPr>
        <p:txBody>
          <a:bodyPr wrap="square" rtlCol="0">
            <a:spAutoFit/>
          </a:bodyPr>
          <a:lstStyle/>
          <a:p>
            <a:pPr algn="ctr"/>
            <a:r>
              <a:rPr lang="en-US" i="1" dirty="0" smtClean="0"/>
              <a:t>Ford Dashboard # 3, </a:t>
            </a:r>
            <a:r>
              <a:rPr lang="en-US" dirty="0" smtClean="0"/>
              <a:t>By Lee Paine</a:t>
            </a:r>
            <a:endParaRPr lang="en-US" dirty="0"/>
          </a:p>
        </p:txBody>
      </p:sp>
    </p:spTree>
    <p:extLst>
      <p:ext uri="{BB962C8B-B14F-4D97-AF65-F5344CB8AC3E}">
        <p14:creationId xmlns:p14="http://schemas.microsoft.com/office/powerpoint/2010/main" val="1045578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89130"/>
            <a:ext cx="10515600" cy="2368870"/>
          </a:xfrm>
        </p:spPr>
        <p:txBody>
          <a:bodyPr>
            <a:normAutofit/>
          </a:bodyPr>
          <a:lstStyle/>
          <a:p>
            <a:r>
              <a:rPr lang="en-US" sz="2200" dirty="0" smtClean="0"/>
              <a:t>BACKGROUND: </a:t>
            </a:r>
            <a:r>
              <a:rPr lang="en-US" sz="2200" dirty="0" smtClean="0"/>
              <a:t>Part 2</a:t>
            </a:r>
            <a:endParaRPr lang="en-US" sz="2200" dirty="0"/>
          </a:p>
          <a:p>
            <a:pPr marL="0" indent="0">
              <a:buNone/>
            </a:pPr>
            <a:r>
              <a:rPr lang="en-US" sz="2200" dirty="0" err="1" smtClean="0"/>
              <a:t>Solarization</a:t>
            </a:r>
            <a:r>
              <a:rPr lang="en-US" sz="2200" dirty="0" smtClean="0"/>
              <a:t> was first published for the public in </a:t>
            </a:r>
            <a:r>
              <a:rPr lang="en-US" sz="2200" dirty="0" smtClean="0"/>
              <a:t>1859 by </a:t>
            </a:r>
            <a:r>
              <a:rPr lang="en-US" sz="2200" dirty="0"/>
              <a:t>H. de la </a:t>
            </a:r>
            <a:r>
              <a:rPr lang="en-US" sz="2200" dirty="0" err="1"/>
              <a:t>Blanchere</a:t>
            </a:r>
            <a:r>
              <a:rPr lang="en-US" sz="2200" dirty="0"/>
              <a:t> </a:t>
            </a:r>
            <a:r>
              <a:rPr lang="en-US" sz="2200" dirty="0" smtClean="0"/>
              <a:t>in</a:t>
            </a:r>
            <a:r>
              <a:rPr lang="en-US" sz="2200" dirty="0"/>
              <a:t> </a:t>
            </a:r>
            <a:r>
              <a:rPr lang="en-US" sz="2200" i="1" dirty="0" err="1"/>
              <a:t>L’Art</a:t>
            </a:r>
            <a:r>
              <a:rPr lang="en-US" sz="2200" i="1" dirty="0"/>
              <a:t> du </a:t>
            </a:r>
            <a:r>
              <a:rPr lang="en-US" sz="2200" i="1" dirty="0" err="1" smtClean="0"/>
              <a:t>Photographe</a:t>
            </a:r>
            <a:r>
              <a:rPr lang="en-US" sz="2200" i="1" dirty="0" smtClean="0"/>
              <a:t>.</a:t>
            </a:r>
            <a:r>
              <a:rPr lang="en-US" sz="2200" dirty="0" smtClean="0"/>
              <a:t> It had a few additional mentions in 1860 by different authors and publications, but did not gain </a:t>
            </a:r>
            <a:r>
              <a:rPr lang="en-US" sz="2200" dirty="0" smtClean="0"/>
              <a:t>widespread attention</a:t>
            </a:r>
            <a:r>
              <a:rPr lang="en-US" sz="2200" dirty="0" smtClean="0"/>
              <a:t> </a:t>
            </a:r>
            <a:r>
              <a:rPr lang="en-US" sz="2200" dirty="0" smtClean="0"/>
              <a:t>until French scientist, Dr. Armand </a:t>
            </a:r>
            <a:r>
              <a:rPr lang="en-US" sz="2200" dirty="0" smtClean="0"/>
              <a:t>Sabatier </a:t>
            </a:r>
            <a:r>
              <a:rPr lang="en-US" sz="2200" dirty="0" smtClean="0"/>
              <a:t>wrote on </a:t>
            </a:r>
            <a:r>
              <a:rPr lang="en-US" sz="2200" dirty="0" err="1" smtClean="0"/>
              <a:t>solarization</a:t>
            </a:r>
            <a:r>
              <a:rPr lang="en-US" sz="2200" dirty="0" smtClean="0"/>
              <a:t> for </a:t>
            </a:r>
            <a:r>
              <a:rPr lang="en-US" sz="2200" i="1" dirty="0" smtClean="0"/>
              <a:t>Cosmos</a:t>
            </a:r>
            <a:r>
              <a:rPr lang="en-US" sz="2200" dirty="0" smtClean="0"/>
              <a:t> in 1860. </a:t>
            </a:r>
            <a:r>
              <a:rPr lang="en-US" sz="2200" dirty="0" smtClean="0"/>
              <a:t>Sabatier </a:t>
            </a:r>
            <a:r>
              <a:rPr lang="en-US" sz="2200" dirty="0" smtClean="0"/>
              <a:t>has </a:t>
            </a:r>
            <a:r>
              <a:rPr lang="en-US" sz="2200" dirty="0" smtClean="0"/>
              <a:t>since been credited as the founder of </a:t>
            </a:r>
            <a:r>
              <a:rPr lang="en-US" sz="2200" dirty="0" err="1" smtClean="0"/>
              <a:t>solarization</a:t>
            </a:r>
            <a:r>
              <a:rPr lang="en-US" sz="2200" dirty="0" smtClean="0"/>
              <a:t> and his name has become branded for the technique.</a:t>
            </a:r>
            <a:endParaRPr lang="en-US" sz="2200" dirty="0" smtClean="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9481" y="264472"/>
            <a:ext cx="5253038" cy="3520738"/>
          </a:xfrm>
          <a:prstGeom prst="rect">
            <a:avLst/>
          </a:prstGeom>
        </p:spPr>
      </p:pic>
      <p:sp>
        <p:nvSpPr>
          <p:cNvPr id="4" name="TextBox 3"/>
          <p:cNvSpPr txBox="1"/>
          <p:nvPr/>
        </p:nvSpPr>
        <p:spPr>
          <a:xfrm>
            <a:off x="3935016" y="3767838"/>
            <a:ext cx="4321967" cy="369332"/>
          </a:xfrm>
          <a:prstGeom prst="rect">
            <a:avLst/>
          </a:prstGeom>
          <a:noFill/>
        </p:spPr>
        <p:txBody>
          <a:bodyPr wrap="square" rtlCol="0">
            <a:spAutoFit/>
          </a:bodyPr>
          <a:lstStyle/>
          <a:p>
            <a:pPr algn="ctr"/>
            <a:r>
              <a:rPr lang="en-US" i="1" dirty="0" smtClean="0"/>
              <a:t>Untitled, </a:t>
            </a:r>
            <a:r>
              <a:rPr lang="en-US" dirty="0" smtClean="0"/>
              <a:t>Photographer Unknown</a:t>
            </a:r>
            <a:endParaRPr lang="en-US" dirty="0"/>
          </a:p>
        </p:txBody>
      </p:sp>
    </p:spTree>
    <p:extLst>
      <p:ext uri="{BB962C8B-B14F-4D97-AF65-F5344CB8AC3E}">
        <p14:creationId xmlns:p14="http://schemas.microsoft.com/office/powerpoint/2010/main" val="3199408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21350"/>
            <a:ext cx="10515600" cy="2536650"/>
          </a:xfrm>
        </p:spPr>
        <p:txBody>
          <a:bodyPr>
            <a:normAutofit/>
          </a:bodyPr>
          <a:lstStyle/>
          <a:p>
            <a:r>
              <a:rPr lang="en-US" sz="2200" dirty="0" smtClean="0"/>
              <a:t>BACKGROUND: </a:t>
            </a:r>
            <a:r>
              <a:rPr lang="en-US" sz="2200" dirty="0" smtClean="0"/>
              <a:t>PART 3 (STYLISTIC PIONEERING)</a:t>
            </a:r>
            <a:endParaRPr lang="en-US" sz="2200" dirty="0" smtClean="0"/>
          </a:p>
          <a:p>
            <a:pPr marL="0" indent="0">
              <a:buNone/>
            </a:pPr>
            <a:r>
              <a:rPr lang="en-US" sz="2200" dirty="0" smtClean="0"/>
              <a:t>Man Ray (originally named </a:t>
            </a:r>
            <a:r>
              <a:rPr lang="en-US" sz="2200" dirty="0" err="1" smtClean="0"/>
              <a:t>Emmanul</a:t>
            </a:r>
            <a:r>
              <a:rPr lang="en-US" sz="2200" dirty="0" smtClean="0"/>
              <a:t> </a:t>
            </a:r>
            <a:r>
              <a:rPr lang="en-US" sz="2200" dirty="0" err="1" smtClean="0"/>
              <a:t>Radnitsky</a:t>
            </a:r>
            <a:r>
              <a:rPr lang="en-US" sz="2200" dirty="0" smtClean="0"/>
              <a:t>) is credited for the greatest production of solarized style. Ray started out as a painter and used his camera to document his work. He later took inspiration from Alfred Stieglitz on making a career of photography. After separating from his wife, he moved from New York to Paris </a:t>
            </a:r>
            <a:r>
              <a:rPr lang="en-US" sz="2200" dirty="0" smtClean="0"/>
              <a:t>and enjoyed </a:t>
            </a:r>
            <a:r>
              <a:rPr lang="en-US" sz="2200" dirty="0" smtClean="0"/>
              <a:t>a career in photography for magazines from 1921 to 1940. However, his most well known work was generated outside of these </a:t>
            </a:r>
            <a:r>
              <a:rPr lang="en-US" sz="2200" dirty="0" smtClean="0"/>
              <a:t>publications for artistic purposes rather than advertisements.</a:t>
            </a:r>
            <a:endParaRPr lang="en-US" sz="2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327" y="356682"/>
            <a:ext cx="2503798" cy="3209997"/>
          </a:xfrm>
          <a:prstGeom prst="rect">
            <a:avLst/>
          </a:prstGeom>
        </p:spPr>
      </p:pic>
      <p:sp>
        <p:nvSpPr>
          <p:cNvPr id="5" name="TextBox 4"/>
          <p:cNvSpPr txBox="1"/>
          <p:nvPr/>
        </p:nvSpPr>
        <p:spPr>
          <a:xfrm>
            <a:off x="787327" y="3566679"/>
            <a:ext cx="2503798" cy="646331"/>
          </a:xfrm>
          <a:prstGeom prst="rect">
            <a:avLst/>
          </a:prstGeom>
          <a:noFill/>
        </p:spPr>
        <p:txBody>
          <a:bodyPr wrap="square" rtlCol="0">
            <a:spAutoFit/>
          </a:bodyPr>
          <a:lstStyle/>
          <a:p>
            <a:pPr algn="ctr"/>
            <a:r>
              <a:rPr lang="en-US" i="1" dirty="0" smtClean="0"/>
              <a:t>Self Portrait, 1932, </a:t>
            </a:r>
          </a:p>
          <a:p>
            <a:pPr algn="ctr"/>
            <a:r>
              <a:rPr lang="en-US" dirty="0" smtClean="0"/>
              <a:t>By Man Ray</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244" y="356682"/>
            <a:ext cx="1731653" cy="222244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0993" y="356681"/>
            <a:ext cx="2532808" cy="221873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2235" y="356681"/>
            <a:ext cx="2881480" cy="2218739"/>
          </a:xfrm>
          <a:prstGeom prst="rect">
            <a:avLst/>
          </a:prstGeom>
        </p:spPr>
      </p:pic>
      <p:sp>
        <p:nvSpPr>
          <p:cNvPr id="10" name="TextBox 9"/>
          <p:cNvSpPr txBox="1"/>
          <p:nvPr/>
        </p:nvSpPr>
        <p:spPr>
          <a:xfrm>
            <a:off x="3108437" y="2683760"/>
            <a:ext cx="2503798" cy="923330"/>
          </a:xfrm>
          <a:prstGeom prst="rect">
            <a:avLst/>
          </a:prstGeom>
          <a:noFill/>
        </p:spPr>
        <p:txBody>
          <a:bodyPr wrap="square" rtlCol="0">
            <a:spAutoFit/>
          </a:bodyPr>
          <a:lstStyle/>
          <a:p>
            <a:pPr algn="ctr"/>
            <a:r>
              <a:rPr lang="en-US" i="1" dirty="0" smtClean="0"/>
              <a:t>Champs </a:t>
            </a:r>
          </a:p>
          <a:p>
            <a:pPr algn="ctr"/>
            <a:r>
              <a:rPr lang="en-US" i="1" dirty="0" err="1"/>
              <a:t>d</a:t>
            </a:r>
            <a:r>
              <a:rPr lang="en-US" i="1" dirty="0" err="1" smtClean="0"/>
              <a:t>elicieux</a:t>
            </a:r>
            <a:r>
              <a:rPr lang="en-US" i="1" dirty="0" smtClean="0"/>
              <a:t>, 1922, </a:t>
            </a:r>
          </a:p>
          <a:p>
            <a:pPr algn="ctr"/>
            <a:r>
              <a:rPr lang="en-US" dirty="0" smtClean="0"/>
              <a:t>By Man Ray</a:t>
            </a:r>
            <a:endParaRPr lang="en-US" dirty="0"/>
          </a:p>
        </p:txBody>
      </p:sp>
      <p:sp>
        <p:nvSpPr>
          <p:cNvPr id="11" name="TextBox 10"/>
          <p:cNvSpPr txBox="1"/>
          <p:nvPr/>
        </p:nvSpPr>
        <p:spPr>
          <a:xfrm>
            <a:off x="5801076" y="2619202"/>
            <a:ext cx="2503798" cy="646331"/>
          </a:xfrm>
          <a:prstGeom prst="rect">
            <a:avLst/>
          </a:prstGeom>
          <a:noFill/>
        </p:spPr>
        <p:txBody>
          <a:bodyPr wrap="square" rtlCol="0">
            <a:spAutoFit/>
          </a:bodyPr>
          <a:lstStyle/>
          <a:p>
            <a:pPr algn="ctr"/>
            <a:r>
              <a:rPr lang="en-US" i="1" dirty="0" smtClean="0"/>
              <a:t>Untitled, 1932, </a:t>
            </a:r>
          </a:p>
          <a:p>
            <a:pPr algn="ctr"/>
            <a:r>
              <a:rPr lang="en-US" dirty="0" smtClean="0"/>
              <a:t>By Man Ray</a:t>
            </a:r>
            <a:endParaRPr lang="en-US" dirty="0"/>
          </a:p>
        </p:txBody>
      </p:sp>
      <p:sp>
        <p:nvSpPr>
          <p:cNvPr id="12" name="TextBox 11"/>
          <p:cNvSpPr txBox="1"/>
          <p:nvPr/>
        </p:nvSpPr>
        <p:spPr>
          <a:xfrm>
            <a:off x="8820993" y="2578277"/>
            <a:ext cx="2503798" cy="923330"/>
          </a:xfrm>
          <a:prstGeom prst="rect">
            <a:avLst/>
          </a:prstGeom>
          <a:noFill/>
        </p:spPr>
        <p:txBody>
          <a:bodyPr wrap="square" rtlCol="0">
            <a:spAutoFit/>
          </a:bodyPr>
          <a:lstStyle/>
          <a:p>
            <a:pPr algn="ctr"/>
            <a:r>
              <a:rPr lang="en-US" dirty="0" err="1" smtClean="0"/>
              <a:t>L’oeuf</a:t>
            </a:r>
            <a:r>
              <a:rPr lang="en-US" dirty="0" smtClean="0"/>
              <a:t> </a:t>
            </a:r>
            <a:r>
              <a:rPr lang="en-US" dirty="0"/>
              <a:t>et le </a:t>
            </a:r>
            <a:r>
              <a:rPr lang="en-US" dirty="0" err="1" smtClean="0"/>
              <a:t>coquillage</a:t>
            </a:r>
            <a:r>
              <a:rPr lang="en-US" i="1" dirty="0" smtClean="0"/>
              <a:t>, 1931, </a:t>
            </a:r>
          </a:p>
          <a:p>
            <a:pPr algn="ctr"/>
            <a:r>
              <a:rPr lang="en-US" dirty="0" smtClean="0"/>
              <a:t>By Man Ray</a:t>
            </a:r>
            <a:endParaRPr lang="en-US" dirty="0"/>
          </a:p>
        </p:txBody>
      </p:sp>
    </p:spTree>
    <p:extLst>
      <p:ext uri="{BB962C8B-B14F-4D97-AF65-F5344CB8AC3E}">
        <p14:creationId xmlns:p14="http://schemas.microsoft.com/office/powerpoint/2010/main" val="2305050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7449"/>
            <a:ext cx="10515600" cy="4351338"/>
          </a:xfrm>
        </p:spPr>
        <p:txBody>
          <a:bodyPr/>
          <a:lstStyle/>
          <a:p>
            <a:r>
              <a:rPr lang="en-US" dirty="0" smtClean="0"/>
              <a:t>SABATIER EFFECT</a:t>
            </a:r>
          </a:p>
          <a:p>
            <a:pPr marL="0" indent="0">
              <a:buNone/>
            </a:pPr>
            <a:r>
              <a:rPr lang="en-US" sz="2200" dirty="0" smtClean="0"/>
              <a:t>What has become known as the “Sabatier Effect” is an extension of </a:t>
            </a:r>
            <a:r>
              <a:rPr lang="en-US" sz="2200" dirty="0" err="1" smtClean="0"/>
              <a:t>solarization</a:t>
            </a:r>
            <a:r>
              <a:rPr lang="en-US" sz="2200" dirty="0" smtClean="0"/>
              <a:t>. It is essential to cover this subject in conjunction with </a:t>
            </a:r>
            <a:r>
              <a:rPr lang="en-US" sz="2200" dirty="0" err="1" smtClean="0"/>
              <a:t>solarization</a:t>
            </a:r>
            <a:r>
              <a:rPr lang="en-US" sz="2200" dirty="0" smtClean="0"/>
              <a:t> due to the misinterpretation that the two are synonymous. The Sabatier Effect is a glowing </a:t>
            </a:r>
            <a:r>
              <a:rPr lang="en-US" sz="2200" dirty="0" smtClean="0"/>
              <a:t>result, </a:t>
            </a:r>
            <a:r>
              <a:rPr lang="en-US" sz="2200" dirty="0" smtClean="0"/>
              <a:t>or “low density band”, that forms at the edges between highlighted and shadowed areas. Images provided below are strong examples of this effect.  Little to no gradation exists in </a:t>
            </a:r>
            <a:r>
              <a:rPr lang="en-US" sz="2200" dirty="0" smtClean="0"/>
              <a:t>each image, </a:t>
            </a:r>
            <a:r>
              <a:rPr lang="en-US" sz="2200" dirty="0" smtClean="0"/>
              <a:t>giving attention to </a:t>
            </a:r>
            <a:r>
              <a:rPr lang="en-US" sz="2200" dirty="0" smtClean="0"/>
              <a:t>the </a:t>
            </a:r>
            <a:r>
              <a:rPr lang="en-US" sz="2200" dirty="0" smtClean="0"/>
              <a:t>glow.</a:t>
            </a:r>
            <a:endParaRPr lang="en-US" sz="2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5823" y="3155180"/>
            <a:ext cx="3601674" cy="277328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312" y="3155180"/>
            <a:ext cx="2031272" cy="2773289"/>
          </a:xfrm>
          <a:prstGeom prst="rect">
            <a:avLst/>
          </a:prstGeom>
        </p:spPr>
      </p:pic>
      <p:sp>
        <p:nvSpPr>
          <p:cNvPr id="7" name="TextBox 6"/>
          <p:cNvSpPr txBox="1"/>
          <p:nvPr/>
        </p:nvSpPr>
        <p:spPr>
          <a:xfrm>
            <a:off x="1841529" y="5928469"/>
            <a:ext cx="2816837" cy="523220"/>
          </a:xfrm>
          <a:prstGeom prst="rect">
            <a:avLst/>
          </a:prstGeom>
          <a:noFill/>
        </p:spPr>
        <p:txBody>
          <a:bodyPr wrap="square" rtlCol="0">
            <a:spAutoFit/>
          </a:bodyPr>
          <a:lstStyle/>
          <a:p>
            <a:pPr algn="ctr"/>
            <a:r>
              <a:rPr lang="en-US" sz="1400" i="1" dirty="0" smtClean="0"/>
              <a:t>Study of hands, 1930</a:t>
            </a:r>
          </a:p>
          <a:p>
            <a:pPr algn="ctr"/>
            <a:r>
              <a:rPr lang="en-US" sz="1400" dirty="0" smtClean="0"/>
              <a:t>By Ray Man</a:t>
            </a:r>
            <a:endParaRPr lang="en-US" sz="1400" dirty="0"/>
          </a:p>
        </p:txBody>
      </p:sp>
      <p:sp>
        <p:nvSpPr>
          <p:cNvPr id="8" name="TextBox 7"/>
          <p:cNvSpPr txBox="1"/>
          <p:nvPr/>
        </p:nvSpPr>
        <p:spPr>
          <a:xfrm>
            <a:off x="5810920" y="5928469"/>
            <a:ext cx="2816837" cy="307777"/>
          </a:xfrm>
          <a:prstGeom prst="rect">
            <a:avLst/>
          </a:prstGeom>
          <a:noFill/>
        </p:spPr>
        <p:txBody>
          <a:bodyPr wrap="square" rtlCol="0">
            <a:spAutoFit/>
          </a:bodyPr>
          <a:lstStyle/>
          <a:p>
            <a:pPr algn="ctr"/>
            <a:r>
              <a:rPr lang="en-US" sz="1400" i="1" dirty="0" smtClean="0"/>
              <a:t>Untitled, </a:t>
            </a:r>
            <a:r>
              <a:rPr lang="en-US" sz="1400" dirty="0" smtClean="0"/>
              <a:t>Photographer Unknown</a:t>
            </a:r>
            <a:endParaRPr lang="en-US" sz="1400" dirty="0"/>
          </a:p>
        </p:txBody>
      </p:sp>
    </p:spTree>
    <p:extLst>
      <p:ext uri="{BB962C8B-B14F-4D97-AF65-F5344CB8AC3E}">
        <p14:creationId xmlns:p14="http://schemas.microsoft.com/office/powerpoint/2010/main" val="892212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48169"/>
            <a:ext cx="10515600" cy="1442907"/>
          </a:xfrm>
        </p:spPr>
        <p:txBody>
          <a:bodyPr>
            <a:normAutofit/>
          </a:bodyPr>
          <a:lstStyle/>
          <a:p>
            <a:r>
              <a:rPr lang="en-US" sz="2200" dirty="0" smtClean="0"/>
              <a:t>IDEAL IMAGES FOR INTENDED </a:t>
            </a:r>
            <a:r>
              <a:rPr lang="en-US" sz="2200" dirty="0" smtClean="0"/>
              <a:t>SOLARIZATION</a:t>
            </a:r>
            <a:endParaRPr lang="en-US" sz="2200" dirty="0" smtClean="0"/>
          </a:p>
          <a:p>
            <a:pPr marL="0" indent="0">
              <a:buNone/>
            </a:pPr>
            <a:r>
              <a:rPr lang="en-US" sz="2200" dirty="0" smtClean="0"/>
              <a:t>Photographs in black and white with sharp outlines and clear shapes are ideal. Color images can work as well, but hues should be </a:t>
            </a:r>
            <a:r>
              <a:rPr lang="en-US" sz="2200" dirty="0" smtClean="0"/>
              <a:t>bold and clear.</a:t>
            </a:r>
            <a:endParaRPr lang="en-US" sz="2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127" y="1015068"/>
            <a:ext cx="3262534" cy="24469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5337" y="1015069"/>
            <a:ext cx="3262533" cy="24469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4882" y="1015069"/>
            <a:ext cx="3262533" cy="2446900"/>
          </a:xfrm>
          <a:prstGeom prst="rect">
            <a:avLst/>
          </a:prstGeom>
        </p:spPr>
      </p:pic>
      <p:sp>
        <p:nvSpPr>
          <p:cNvPr id="7" name="TextBox 6"/>
          <p:cNvSpPr txBox="1"/>
          <p:nvPr/>
        </p:nvSpPr>
        <p:spPr>
          <a:xfrm>
            <a:off x="806127" y="3576103"/>
            <a:ext cx="3262534" cy="307777"/>
          </a:xfrm>
          <a:prstGeom prst="rect">
            <a:avLst/>
          </a:prstGeom>
          <a:noFill/>
        </p:spPr>
        <p:txBody>
          <a:bodyPr wrap="square" rtlCol="0">
            <a:spAutoFit/>
          </a:bodyPr>
          <a:lstStyle/>
          <a:p>
            <a:pPr algn="ctr"/>
            <a:r>
              <a:rPr lang="en-US" sz="1400" i="1" dirty="0" smtClean="0"/>
              <a:t>Classic Red (Original), </a:t>
            </a:r>
            <a:r>
              <a:rPr lang="en-US" sz="1400" dirty="0" smtClean="0"/>
              <a:t>By Joshua Beal</a:t>
            </a:r>
            <a:endParaRPr lang="en-US" sz="1400" dirty="0"/>
          </a:p>
        </p:txBody>
      </p:sp>
      <p:sp>
        <p:nvSpPr>
          <p:cNvPr id="8" name="TextBox 7"/>
          <p:cNvSpPr txBox="1"/>
          <p:nvPr/>
        </p:nvSpPr>
        <p:spPr>
          <a:xfrm>
            <a:off x="4362275" y="3576102"/>
            <a:ext cx="3481431" cy="307777"/>
          </a:xfrm>
          <a:prstGeom prst="rect">
            <a:avLst/>
          </a:prstGeom>
          <a:noFill/>
        </p:spPr>
        <p:txBody>
          <a:bodyPr wrap="square" rtlCol="0">
            <a:spAutoFit/>
          </a:bodyPr>
          <a:lstStyle/>
          <a:p>
            <a:pPr algn="ctr"/>
            <a:r>
              <a:rPr lang="en-US" sz="1400" i="1" dirty="0" smtClean="0"/>
              <a:t>Classic Red (B&amp;W, Solarized), </a:t>
            </a:r>
            <a:r>
              <a:rPr lang="en-US" sz="1400" dirty="0" smtClean="0"/>
              <a:t>By Joshua Beal</a:t>
            </a:r>
            <a:endParaRPr lang="en-US" sz="1400" dirty="0"/>
          </a:p>
        </p:txBody>
      </p:sp>
      <p:sp>
        <p:nvSpPr>
          <p:cNvPr id="9" name="TextBox 8"/>
          <p:cNvSpPr txBox="1"/>
          <p:nvPr/>
        </p:nvSpPr>
        <p:spPr>
          <a:xfrm>
            <a:off x="8045432" y="3576101"/>
            <a:ext cx="3481431" cy="307777"/>
          </a:xfrm>
          <a:prstGeom prst="rect">
            <a:avLst/>
          </a:prstGeom>
          <a:noFill/>
        </p:spPr>
        <p:txBody>
          <a:bodyPr wrap="square" rtlCol="0">
            <a:spAutoFit/>
          </a:bodyPr>
          <a:lstStyle/>
          <a:p>
            <a:pPr algn="ctr"/>
            <a:r>
              <a:rPr lang="en-US" sz="1400" i="1" dirty="0" smtClean="0"/>
              <a:t>Classic Red (Color, Solarized), </a:t>
            </a:r>
            <a:r>
              <a:rPr lang="en-US" sz="1400" dirty="0" smtClean="0"/>
              <a:t>By Joshua Beal</a:t>
            </a:r>
            <a:endParaRPr lang="en-US" sz="1400" dirty="0"/>
          </a:p>
        </p:txBody>
      </p:sp>
    </p:spTree>
    <p:extLst>
      <p:ext uri="{BB962C8B-B14F-4D97-AF65-F5344CB8AC3E}">
        <p14:creationId xmlns:p14="http://schemas.microsoft.com/office/powerpoint/2010/main" val="3324966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48169"/>
            <a:ext cx="10515600" cy="2038525"/>
          </a:xfrm>
        </p:spPr>
        <p:txBody>
          <a:bodyPr>
            <a:normAutofit/>
          </a:bodyPr>
          <a:lstStyle/>
          <a:p>
            <a:r>
              <a:rPr lang="en-US" sz="2200" dirty="0" smtClean="0"/>
              <a:t>UNCOOPERATIVE IMAGES FOR SOLARIZATION</a:t>
            </a:r>
          </a:p>
          <a:p>
            <a:pPr marL="0" indent="0">
              <a:buNone/>
            </a:pPr>
            <a:r>
              <a:rPr lang="en-US" sz="2200" dirty="0" smtClean="0"/>
              <a:t>Photographs that may seem </a:t>
            </a:r>
            <a:r>
              <a:rPr lang="en-US" sz="2200" dirty="0" smtClean="0"/>
              <a:t>sharp or vivid in normal tones </a:t>
            </a:r>
            <a:r>
              <a:rPr lang="en-US" sz="2200" dirty="0" smtClean="0"/>
              <a:t>may </a:t>
            </a:r>
            <a:r>
              <a:rPr lang="en-US" sz="2200" dirty="0" smtClean="0"/>
              <a:t>have unintended results when applying </a:t>
            </a:r>
            <a:r>
              <a:rPr lang="en-US" sz="2200" dirty="0" err="1" smtClean="0"/>
              <a:t>solarization</a:t>
            </a:r>
            <a:r>
              <a:rPr lang="en-US" sz="2200" dirty="0" smtClean="0"/>
              <a:t>. Images that are overloaded with gradation, colors, or layered elements (such as the leaves above) will likely cause the solarized translation to become noisy and undistinguishable. </a:t>
            </a:r>
            <a:endParaRPr lang="en-US" sz="2200" dirty="0"/>
          </a:p>
        </p:txBody>
      </p:sp>
      <p:sp>
        <p:nvSpPr>
          <p:cNvPr id="7" name="TextBox 6"/>
          <p:cNvSpPr txBox="1"/>
          <p:nvPr/>
        </p:nvSpPr>
        <p:spPr>
          <a:xfrm>
            <a:off x="806127" y="3576103"/>
            <a:ext cx="3262534" cy="307777"/>
          </a:xfrm>
          <a:prstGeom prst="rect">
            <a:avLst/>
          </a:prstGeom>
          <a:noFill/>
        </p:spPr>
        <p:txBody>
          <a:bodyPr wrap="square" rtlCol="0">
            <a:spAutoFit/>
          </a:bodyPr>
          <a:lstStyle/>
          <a:p>
            <a:pPr algn="ctr"/>
            <a:r>
              <a:rPr lang="en-US" sz="1400" i="1" dirty="0" smtClean="0"/>
              <a:t>Butterflies (Original), </a:t>
            </a:r>
            <a:r>
              <a:rPr lang="en-US" sz="1400" dirty="0" smtClean="0"/>
              <a:t>By Joshua Beal</a:t>
            </a:r>
            <a:endParaRPr lang="en-US" sz="1400" dirty="0"/>
          </a:p>
        </p:txBody>
      </p:sp>
      <p:sp>
        <p:nvSpPr>
          <p:cNvPr id="8" name="TextBox 7"/>
          <p:cNvSpPr txBox="1"/>
          <p:nvPr/>
        </p:nvSpPr>
        <p:spPr>
          <a:xfrm>
            <a:off x="4362275" y="3576102"/>
            <a:ext cx="3481431" cy="307777"/>
          </a:xfrm>
          <a:prstGeom prst="rect">
            <a:avLst/>
          </a:prstGeom>
          <a:noFill/>
        </p:spPr>
        <p:txBody>
          <a:bodyPr wrap="square" rtlCol="0">
            <a:spAutoFit/>
          </a:bodyPr>
          <a:lstStyle/>
          <a:p>
            <a:pPr algn="ctr"/>
            <a:r>
              <a:rPr lang="en-US" sz="1400" i="1" dirty="0" smtClean="0"/>
              <a:t>Butterflies (B&amp;W, Solarized), </a:t>
            </a:r>
            <a:r>
              <a:rPr lang="en-US" sz="1400" dirty="0" smtClean="0"/>
              <a:t>By Joshua Beal</a:t>
            </a:r>
            <a:endParaRPr lang="en-US" sz="1400" dirty="0"/>
          </a:p>
        </p:txBody>
      </p:sp>
      <p:sp>
        <p:nvSpPr>
          <p:cNvPr id="9" name="TextBox 8"/>
          <p:cNvSpPr txBox="1"/>
          <p:nvPr/>
        </p:nvSpPr>
        <p:spPr>
          <a:xfrm>
            <a:off x="8045432" y="3576101"/>
            <a:ext cx="3481431" cy="307777"/>
          </a:xfrm>
          <a:prstGeom prst="rect">
            <a:avLst/>
          </a:prstGeom>
          <a:noFill/>
        </p:spPr>
        <p:txBody>
          <a:bodyPr wrap="square" rtlCol="0">
            <a:spAutoFit/>
          </a:bodyPr>
          <a:lstStyle/>
          <a:p>
            <a:pPr algn="ctr"/>
            <a:r>
              <a:rPr lang="en-US" sz="1400" i="1" dirty="0" smtClean="0"/>
              <a:t>Butterflies (Color, Solarized), </a:t>
            </a:r>
            <a:r>
              <a:rPr lang="en-US" sz="1400" dirty="0" smtClean="0"/>
              <a:t>By Joshua Beal</a:t>
            </a:r>
            <a:endParaRPr lang="en-US" sz="1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146736"/>
            <a:ext cx="3274993" cy="218356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8892" y="1155044"/>
            <a:ext cx="3262533" cy="217525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4882" y="1155044"/>
            <a:ext cx="3279389" cy="2186497"/>
          </a:xfrm>
          <a:prstGeom prst="rect">
            <a:avLst/>
          </a:prstGeom>
        </p:spPr>
      </p:pic>
    </p:spTree>
    <p:extLst>
      <p:ext uri="{BB962C8B-B14F-4D97-AF65-F5344CB8AC3E}">
        <p14:creationId xmlns:p14="http://schemas.microsoft.com/office/powerpoint/2010/main" val="3994693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352</TotalTime>
  <Words>924</Words>
  <Application>Microsoft Office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Solarization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lpstr>Works Cited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Beal</dc:creator>
  <cp:lastModifiedBy>Joshua Beal</cp:lastModifiedBy>
  <cp:revision>36</cp:revision>
  <dcterms:created xsi:type="dcterms:W3CDTF">2014-05-05T00:40:57Z</dcterms:created>
  <dcterms:modified xsi:type="dcterms:W3CDTF">2014-05-05T19:11:55Z</dcterms:modified>
</cp:coreProperties>
</file>